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66" r:id="rId21"/>
    <p:sldId id="26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31" autoAdjust="0"/>
    <p:restoredTop sz="94660"/>
  </p:normalViewPr>
  <p:slideViewPr>
    <p:cSldViewPr snapToGrid="0">
      <p:cViewPr varScale="1">
        <p:scale>
          <a:sx n="86" d="100"/>
          <a:sy n="86" d="100"/>
        </p:scale>
        <p:origin x="9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E11A2-FEC7-4C80-A634-1AC23A7E8988}" type="datetimeFigureOut">
              <a:rPr lang="es-419" smtClean="0"/>
              <a:t>24/6/2019</a:t>
            </a:fld>
            <a:endParaRPr lang="es-419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3D3DC-14A1-4CB4-9D90-BDD0AC4CC93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91479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95691-CFF2-4A80-9B6D-67A4F4C02A3C}" type="datetime1">
              <a:rPr lang="es-419" smtClean="0"/>
              <a:t>24/6/2019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FE31-7387-4941-903E-5E1BCA1B71A9}" type="slidenum">
              <a:rPr lang="es-419" smtClean="0"/>
              <a:t>‹Nº›</a:t>
            </a:fld>
            <a:endParaRPr lang="es-419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880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CFA4C-9708-407C-B852-EFA65AA54032}" type="datetime1">
              <a:rPr lang="es-419" smtClean="0"/>
              <a:t>24/6/2019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FE31-7387-4941-903E-5E1BCA1B71A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40698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6EBF2-2C96-464B-A1C9-0EC51F0086A7}" type="datetime1">
              <a:rPr lang="es-419" smtClean="0"/>
              <a:t>24/6/2019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FE31-7387-4941-903E-5E1BCA1B71A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140151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2B70-5843-45F4-A14B-E351141DEBC9}" type="datetime1">
              <a:rPr lang="es-419" smtClean="0"/>
              <a:t>24/6/2019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FE31-7387-4941-903E-5E1BCA1B71A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64652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0AC-2854-42D9-B9B5-0B060D23A00F}" type="datetime1">
              <a:rPr lang="es-419" smtClean="0"/>
              <a:t>24/6/2019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FE31-7387-4941-903E-5E1BCA1B71A9}" type="slidenum">
              <a:rPr lang="es-419" smtClean="0"/>
              <a:t>‹Nº›</a:t>
            </a:fld>
            <a:endParaRPr lang="es-419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630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88448-BE6C-4CAA-B37A-9CAF9DDD938F}" type="datetime1">
              <a:rPr lang="es-419" smtClean="0"/>
              <a:t>24/6/2019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FE31-7387-4941-903E-5E1BCA1B71A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10785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1385-4F27-440B-AF0D-61EC8E14CF56}" type="datetime1">
              <a:rPr lang="es-419" smtClean="0"/>
              <a:t>24/6/2019</a:t>
            </a:fld>
            <a:endParaRPr lang="es-419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FE31-7387-4941-903E-5E1BCA1B71A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6579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0B0A-9BA7-4941-AC84-0612E3C15440}" type="datetime1">
              <a:rPr lang="es-419" smtClean="0"/>
              <a:t>24/6/2019</a:t>
            </a:fld>
            <a:endParaRPr lang="es-419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FE31-7387-4941-903E-5E1BCA1B71A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410387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D46AD-4928-438C-B771-8A0C346CBC1C}" type="datetime1">
              <a:rPr lang="es-419" smtClean="0"/>
              <a:t>24/6/2019</a:t>
            </a:fld>
            <a:endParaRPr lang="es-419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419"/>
              <a:t>Curso de Arduino  -  Escola Piloto  -  Sergio Andres Castaño Giraldo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FE31-7387-4941-903E-5E1BCA1B71A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205439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F3F5CAF-9E03-45DB-8BA2-388212E548F9}" type="datetime1">
              <a:rPr lang="es-419" smtClean="0"/>
              <a:t>24/6/2019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s-419"/>
              <a:t>Curso de Arduino  -  Escola Piloto  -  Sergio Andres Castaño Giraldo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5FDFE31-7387-4941-903E-5E1BCA1B71A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62412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43C3-0F71-4F2C-89E6-631F2AB6FAF0}" type="datetime1">
              <a:rPr lang="es-419" smtClean="0"/>
              <a:t>24/6/2019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FE31-7387-4941-903E-5E1BCA1B71A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915584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EF0F472-6349-4F19-AAE5-BC4BC551D6E1}" type="datetime1">
              <a:rPr lang="es-419" smtClean="0"/>
              <a:t>24/6/2019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s-419"/>
              <a:t>Curso de Arduino  -  Escola Piloto  -  Sergio Andres Castaño Giraldo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5FDFE31-7387-4941-903E-5E1BCA1B71A9}" type="slidenum">
              <a:rPr lang="es-419" smtClean="0"/>
              <a:t>‹Nº›</a:t>
            </a:fld>
            <a:endParaRPr lang="es-419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01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5F529-944C-49B5-9376-A23A1DD15A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419" b="1" dirty="0" err="1">
                <a:solidFill>
                  <a:srgbClr val="FF0000"/>
                </a:solidFill>
              </a:rPr>
              <a:t>Comunicação</a:t>
            </a:r>
            <a:r>
              <a:rPr lang="es-419" b="1" dirty="0">
                <a:solidFill>
                  <a:srgbClr val="FF0000"/>
                </a:solidFill>
              </a:rPr>
              <a:t> Serial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AFD039-6C58-4BCD-A30B-0F20763E08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pt-BR" dirty="0"/>
              <a:t>SERGIO ANDRES CASTAÑO GIRALDO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72F9D4A-D6DF-4FFE-BFFC-75437EA6E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Curso de Arduino  -  Escola Piloto  -  Sergio Andres Castaño Giraldo</a:t>
            </a:r>
          </a:p>
        </p:txBody>
      </p:sp>
      <p:pic>
        <p:nvPicPr>
          <p:cNvPr id="6" name="Imagen 5" descr="Imagen que contiene objeto, kit de primeros auxilios&#10;&#10;Descripción generada automáticamente">
            <a:extLst>
              <a:ext uri="{FF2B5EF4-FFF2-40B4-BE49-F238E27FC236}">
                <a16:creationId xmlns:a16="http://schemas.microsoft.com/office/drawing/2014/main" id="{D162D669-4CE4-436A-AF48-552EF8A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625" y="276842"/>
            <a:ext cx="2007981" cy="136654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9AF5784-EACC-4608-9ACF-993759749049}"/>
              </a:ext>
            </a:extLst>
          </p:cNvPr>
          <p:cNvSpPr txBox="1"/>
          <p:nvPr/>
        </p:nvSpPr>
        <p:spPr>
          <a:xfrm>
            <a:off x="4160172" y="4924667"/>
            <a:ext cx="3932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sergio@peq.coppe.ufrj.br</a:t>
            </a:r>
          </a:p>
        </p:txBody>
      </p:sp>
      <p:pic>
        <p:nvPicPr>
          <p:cNvPr id="1028" name="Picture 4" descr="Resultado de imagen para escola piloto peq">
            <a:extLst>
              <a:ext uri="{FF2B5EF4-FFF2-40B4-BE49-F238E27FC236}">
                <a16:creationId xmlns:a16="http://schemas.microsoft.com/office/drawing/2014/main" id="{B6D182A9-9728-4AD5-B916-0F5CB6A90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29" y="156076"/>
            <a:ext cx="4506805" cy="238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378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A247A-2CDB-4ACE-8121-80A32038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Passos para trabalhar com comunicação serial com o Arduino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BEE5417-EE4D-4468-89E8-A921F8AA5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Para saber se existem dados pendentes no barramento de comunicação serial</a:t>
            </a:r>
          </a:p>
          <a:p>
            <a:pPr marL="457200" indent="-457200">
              <a:buFont typeface="+mj-lt"/>
              <a:buAutoNum type="arabicPeriod"/>
            </a:pPr>
            <a:endParaRPr lang="pt-BR" dirty="0"/>
          </a:p>
          <a:p>
            <a:pPr marL="457200" indent="-457200">
              <a:buFont typeface="+mj-lt"/>
              <a:buAutoNum type="arabicPeriod"/>
            </a:pPr>
            <a:endParaRPr lang="pt-BR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54976D-17E7-471E-A967-BE9C5F88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578A8C-92D6-41B6-BEBB-53B6EFE8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410" y="2623605"/>
            <a:ext cx="4341180" cy="241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64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A247A-2CDB-4ACE-8121-80A32038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Passos para trabalhar com comunicação serial com o Arduino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BEE5417-EE4D-4468-89E8-A921F8AA5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Para desabilitar a porta serial e assim poder usar os pinos </a:t>
            </a:r>
            <a:r>
              <a:rPr lang="pt-BR" b="1" dirty="0"/>
              <a:t>TX</a:t>
            </a:r>
            <a:r>
              <a:rPr lang="pt-BR" dirty="0"/>
              <a:t> e </a:t>
            </a:r>
            <a:r>
              <a:rPr lang="pt-BR" b="1" dirty="0"/>
              <a:t>RX</a:t>
            </a:r>
            <a:r>
              <a:rPr lang="pt-BR" dirty="0"/>
              <a:t> como pinos digitais, usamos:</a:t>
            </a:r>
          </a:p>
          <a:p>
            <a:pPr marL="457200" indent="-457200">
              <a:buFont typeface="+mj-lt"/>
              <a:buAutoNum type="arabicPeriod"/>
            </a:pPr>
            <a:endParaRPr lang="pt-BR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54976D-17E7-471E-A967-BE9C5F88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149FB4-97F5-43EC-A6D6-BC2A89100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023" y="2700003"/>
            <a:ext cx="3117953" cy="169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81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A247A-2CDB-4ACE-8121-80A32038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Passos para trabalhar com comunicação serial com o Arduino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BEE5417-EE4D-4468-89E8-A921F8AA5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Se quisermos perguntar se a porta serial está pronta para se comunicar:</a:t>
            </a:r>
          </a:p>
          <a:p>
            <a:pPr marL="457200" indent="-457200">
              <a:buFont typeface="+mj-lt"/>
              <a:buAutoNum type="arabicPeriod"/>
            </a:pPr>
            <a:endParaRPr lang="pt-BR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54976D-17E7-471E-A967-BE9C5F88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A53F1AC-4718-48E4-8082-C0371EE23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479" y="2675317"/>
            <a:ext cx="3511042" cy="18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04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A247A-2CDB-4ACE-8121-80A32038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Passos para trabalhar com comunicação serial com o Arduino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BEE5417-EE4D-4468-89E8-A921F8AA5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Para ler os dados do buffer e procurar por uma </a:t>
            </a:r>
            <a:r>
              <a:rPr lang="pt-BR" b="1" dirty="0" err="1"/>
              <a:t>string</a:t>
            </a:r>
            <a:r>
              <a:rPr lang="pt-BR" dirty="0"/>
              <a:t> específica, usamos o comando:</a:t>
            </a:r>
          </a:p>
          <a:p>
            <a:pPr marL="457200" indent="-457200">
              <a:buFont typeface="+mj-lt"/>
              <a:buAutoNum type="arabicPeriod"/>
            </a:pPr>
            <a:endParaRPr lang="pt-BR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54976D-17E7-471E-A967-BE9C5F88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AD68D4-C71D-427B-9E8E-8C5E01A9A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197" y="3005137"/>
            <a:ext cx="4657407" cy="192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34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A247A-2CDB-4ACE-8121-80A32038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Passos para trabalhar com comunicação serial com o Arduino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BEE5417-EE4D-4468-89E8-A921F8AA5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Se você deseja configurar o número máximo de milissegundos que se deseja aguardar enquanto um dado chega através da porta serial (por padrão é 1000ms), 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54976D-17E7-471E-A967-BE9C5F88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89BB8A-9B32-404B-A8DB-FD87EA069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921" y="2790968"/>
            <a:ext cx="5352157" cy="161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39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A247A-2CDB-4ACE-8121-80A32038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Passos para trabalhar com comunicação serial com o Arduino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BEE5417-EE4D-4468-89E8-A921F8AA5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Para saber quando os dados estão disponíveis para poder usar </a:t>
            </a:r>
            <a:r>
              <a:rPr lang="pt-BR" b="1" dirty="0" err="1"/>
              <a:t>Serial.read</a:t>
            </a:r>
            <a:r>
              <a:rPr lang="pt-BR" b="1" dirty="0"/>
              <a:t> ()</a:t>
            </a:r>
            <a:r>
              <a:rPr lang="pt-BR" dirty="0"/>
              <a:t> para capturar esses dados, usamos a seguinte instrução que não é compatível atualmente com </a:t>
            </a:r>
            <a:r>
              <a:rPr lang="pt-BR" dirty="0" err="1"/>
              <a:t>Esplora</a:t>
            </a:r>
            <a:r>
              <a:rPr lang="pt-BR" dirty="0"/>
              <a:t>, Leonardo ou Micro</a:t>
            </a:r>
          </a:p>
          <a:p>
            <a:pPr marL="457200" indent="-457200">
              <a:buFont typeface="+mj-lt"/>
              <a:buAutoNum type="arabicPeriod"/>
            </a:pPr>
            <a:endParaRPr lang="pt-BR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54976D-17E7-471E-A967-BE9C5F88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8257C24-D171-4466-B499-76E367EED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83" y="2856875"/>
            <a:ext cx="4347493" cy="19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92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A247A-2CDB-4ACE-8121-80A32038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Passos para trabalhar com comunicação serial com o Arduino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BEE5417-EE4D-4468-89E8-A921F8AA5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Aguardar a transmissão dos dados seriais seja </a:t>
            </a:r>
            <a:r>
              <a:rPr lang="pt-BR" dirty="0" err="1"/>
              <a:t>concluida</a:t>
            </a:r>
            <a:r>
              <a:rPr lang="pt-BR" dirty="0"/>
              <a:t>.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54976D-17E7-471E-A967-BE9C5F88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082E94B-B8EC-4908-98A1-DEC425B25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383" y="2570039"/>
            <a:ext cx="3627619" cy="20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9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A247A-2CDB-4ACE-8121-80A32038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Passos para trabalhar com comunicação serial com o Arduino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BEE5417-EE4D-4468-89E8-A921F8AA5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Para retornar o próximo byte (</a:t>
            </a:r>
            <a:r>
              <a:rPr lang="pt-BR" dirty="0" err="1"/>
              <a:t>caracter</a:t>
            </a:r>
            <a:r>
              <a:rPr lang="pt-BR" dirty="0"/>
              <a:t>) dos dados seriais recebidos sem removê-los do buffer interno, use: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54976D-17E7-471E-A967-BE9C5F88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315BB6-2821-496E-BA9A-CBA097F1C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034" y="3063274"/>
            <a:ext cx="3831932" cy="176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02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A247A-2CDB-4ACE-8121-80A32038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Passos para trabalhar com comunicação serial com o Arduino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BEE5417-EE4D-4468-89E8-A921F8AA5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Para ler caracteres do buffer serial e salvá-los em uma </a:t>
            </a:r>
            <a:r>
              <a:rPr lang="pt-BR" dirty="0" err="1"/>
              <a:t>string</a:t>
            </a:r>
            <a:r>
              <a:rPr lang="pt-BR" dirty="0"/>
              <a:t> até ocorrer um tempo limite, usamos: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54976D-17E7-471E-A967-BE9C5F88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70C0BF-2A64-4B69-965C-913D2A437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85" y="2956658"/>
            <a:ext cx="4129769" cy="15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99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A247A-2CDB-4ACE-8121-80A32038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pt-BR" b="1" dirty="0" err="1">
                <a:solidFill>
                  <a:srgbClr val="FF0000"/>
                </a:solidFill>
              </a:rPr>
              <a:t>Mega</a:t>
            </a:r>
            <a:r>
              <a:rPr lang="pt-BR" b="1" dirty="0">
                <a:solidFill>
                  <a:srgbClr val="FF0000"/>
                </a:solidFill>
              </a:rPr>
              <a:t> ou </a:t>
            </a:r>
            <a:r>
              <a:rPr lang="pt-BR" b="1" dirty="0" err="1">
                <a:solidFill>
                  <a:srgbClr val="FF0000"/>
                </a:solidFill>
              </a:rPr>
              <a:t>Due</a:t>
            </a:r>
            <a:r>
              <a:rPr lang="pt-BR" b="1" dirty="0">
                <a:solidFill>
                  <a:srgbClr val="FF0000"/>
                </a:solidFill>
              </a:rPr>
              <a:t> Arduino com mais de 1 porta serial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BEE5417-EE4D-4468-89E8-A921F8AA5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No caso de se trabalhar com uma placa que tem mais de uma porta serial, tais como os Arduino </a:t>
            </a:r>
            <a:r>
              <a:rPr lang="pt-BR" dirty="0" err="1"/>
              <a:t>mega</a:t>
            </a:r>
            <a:r>
              <a:rPr lang="pt-BR" dirty="0"/>
              <a:t> ou </a:t>
            </a:r>
            <a:r>
              <a:rPr lang="pt-BR" dirty="0" err="1"/>
              <a:t>due</a:t>
            </a:r>
            <a:r>
              <a:rPr lang="pt-BR" dirty="0"/>
              <a:t>, as instruções a utilizar são exatamente as mesmas, tendo como base que a porta de padrão do serial (o qual está ligado na porta USB ou serial 0) é conhecida como </a:t>
            </a:r>
            <a:r>
              <a:rPr lang="pt-BR" b="1" dirty="0"/>
              <a:t>Serial</a:t>
            </a:r>
            <a:r>
              <a:rPr lang="pt-BR" dirty="0"/>
              <a:t>, as portas seriais 1, 2 e 3 são conhecidas como </a:t>
            </a:r>
            <a:r>
              <a:rPr lang="pt-BR" b="1" dirty="0"/>
              <a:t>Serial1</a:t>
            </a:r>
            <a:r>
              <a:rPr lang="pt-BR" dirty="0"/>
              <a:t> , </a:t>
            </a:r>
            <a:r>
              <a:rPr lang="pt-BR" b="1" dirty="0"/>
              <a:t>Serial2</a:t>
            </a:r>
            <a:r>
              <a:rPr lang="pt-BR" dirty="0"/>
              <a:t> e </a:t>
            </a:r>
            <a:r>
              <a:rPr lang="pt-BR" b="1" dirty="0"/>
              <a:t>Serial3,</a:t>
            </a:r>
            <a:r>
              <a:rPr lang="pt-BR" dirty="0"/>
              <a:t> respectivamente.</a:t>
            </a:r>
          </a:p>
          <a:p>
            <a:pPr fontAlgn="base"/>
            <a:r>
              <a:rPr lang="pt-BR" dirty="0"/>
              <a:t>Portanto, imprimir ou ler dados pode ser feito da seguinte maneira: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54976D-17E7-471E-A967-BE9C5F88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2F477D-F5FD-4272-B03D-5497B329A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04" y="3857414"/>
            <a:ext cx="7657485" cy="1742935"/>
          </a:xfrm>
          <a:prstGeom prst="rect">
            <a:avLst/>
          </a:prstGeom>
        </p:spPr>
      </p:pic>
      <p:pic>
        <p:nvPicPr>
          <p:cNvPr id="7" name="Picture 2" descr="Resultado de imagen para arduino mega">
            <a:extLst>
              <a:ext uri="{FF2B5EF4-FFF2-40B4-BE49-F238E27FC236}">
                <a16:creationId xmlns:a16="http://schemas.microsoft.com/office/drawing/2014/main" id="{DAB72BBD-9A5F-4E74-9988-0AAD41BDA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514" y="3531088"/>
            <a:ext cx="4376691" cy="212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A785E22-DC06-4A05-89D1-9F0102B8CDD2}"/>
              </a:ext>
            </a:extLst>
          </p:cNvPr>
          <p:cNvSpPr/>
          <p:nvPr/>
        </p:nvSpPr>
        <p:spPr>
          <a:xfrm>
            <a:off x="10629456" y="3531088"/>
            <a:ext cx="959453" cy="58741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62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esultado de imagen para PC connection arduino">
            <a:extLst>
              <a:ext uri="{FF2B5EF4-FFF2-40B4-BE49-F238E27FC236}">
                <a16:creationId xmlns:a16="http://schemas.microsoft.com/office/drawing/2014/main" id="{26090887-E248-4A41-8E59-C35DD6C77E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2" b="14505"/>
          <a:stretch/>
        </p:blipFill>
        <p:spPr bwMode="auto">
          <a:xfrm>
            <a:off x="-32" y="10"/>
            <a:ext cx="12192031" cy="491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80098E-D87A-4C45-A517-0A2C81AAD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Comunicação Serial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90E846C-740E-415F-8777-EC096800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Curso de Arduino  -  Escola Piloto  -  Sergio Andres Castaño Giraldo</a:t>
            </a:r>
          </a:p>
        </p:txBody>
      </p:sp>
    </p:spTree>
    <p:extLst>
      <p:ext uri="{BB962C8B-B14F-4D97-AF65-F5344CB8AC3E}">
        <p14:creationId xmlns:p14="http://schemas.microsoft.com/office/powerpoint/2010/main" val="2752868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C4F75-31E1-4091-A3C1-9941CD56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Receber dados seriais do Arduino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EEDB89-47CD-4ABE-81DB-7E9839032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Receba o valor de uma variável de contador enviada da placa do Arduino através da porta de comunicação serial e exiba-os no monitor serial.</a:t>
            </a:r>
            <a:endParaRPr lang="en-US" dirty="0"/>
          </a:p>
          <a:p>
            <a:endParaRPr lang="pt-BR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E8A4F97-D335-457A-8D33-2CC5E4159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pic>
        <p:nvPicPr>
          <p:cNvPr id="5" name="Picture 4" descr="Resultado de imagen para PC connection arduino">
            <a:extLst>
              <a:ext uri="{FF2B5EF4-FFF2-40B4-BE49-F238E27FC236}">
                <a16:creationId xmlns:a16="http://schemas.microsoft.com/office/drawing/2014/main" id="{063912EB-ABFF-48C3-85E2-ABF4E53D9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2" b="14505"/>
          <a:stretch/>
        </p:blipFill>
        <p:spPr bwMode="auto">
          <a:xfrm>
            <a:off x="3453382" y="3333930"/>
            <a:ext cx="5948071" cy="239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663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3DB6FB-1689-44D8-AE72-3537CE771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Envie dados seriais para o Arduino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88EDBA-2280-42B4-B789-E397C0399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 enviar um número desde o computador e exibi-lo em um display de 7 segmentos integrado à placa Arduino. Também vamos conectar um LED ao PIN 13 que deve ser ligado ou desligado via comunicação serial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CCD7EEF-8C7F-4E0F-B8E6-A1B5F8423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098FB8-CBD1-4FEF-B2A2-35A620153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68" y="2915617"/>
            <a:ext cx="6869960" cy="317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0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515E12-4E8D-406E-943C-A87635A45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b="1" dirty="0" err="1">
                <a:solidFill>
                  <a:srgbClr val="FF0000"/>
                </a:solidFill>
              </a:rPr>
              <a:t>Comunicação</a:t>
            </a:r>
            <a:r>
              <a:rPr lang="es-419" b="1" dirty="0">
                <a:solidFill>
                  <a:srgbClr val="FF0000"/>
                </a:solidFill>
              </a:rPr>
              <a:t> Serial</a:t>
            </a:r>
            <a:endParaRPr lang="pt-BR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B8CDEC3C-DD73-486C-89B5-1673E6F42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9708" y="3193697"/>
            <a:ext cx="4937760" cy="1809750"/>
          </a:xfrm>
        </p:spPr>
        <p:txBody>
          <a:bodyPr/>
          <a:lstStyle/>
          <a:p>
            <a:r>
              <a:rPr lang="pt-BR" dirty="0"/>
              <a:t>1. Linha de recepção de dados (RX)</a:t>
            </a:r>
          </a:p>
          <a:p>
            <a:r>
              <a:rPr lang="pt-BR" dirty="0"/>
              <a:t>2. Linha de transmissão de dados (TX)</a:t>
            </a:r>
          </a:p>
          <a:p>
            <a:r>
              <a:rPr lang="pt-BR" dirty="0"/>
              <a:t>3. linha comum (GND)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10F4F62-E5E5-43E0-AED8-DF3009FED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pic>
        <p:nvPicPr>
          <p:cNvPr id="2052" name="Picture 4" descr="Comuicacion serial">
            <a:extLst>
              <a:ext uri="{FF2B5EF4-FFF2-40B4-BE49-F238E27FC236}">
                <a16:creationId xmlns:a16="http://schemas.microsoft.com/office/drawing/2014/main" id="{EC976DDC-E5C7-4668-81DB-6863F12A110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344" y="2952750"/>
            <a:ext cx="41719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744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1625E452-84EA-4AF5-8925-273EE64EC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b="1" dirty="0" err="1">
                <a:solidFill>
                  <a:srgbClr val="FF0000"/>
                </a:solidFill>
              </a:rPr>
              <a:t>Comunicação</a:t>
            </a:r>
            <a:r>
              <a:rPr lang="es-419" b="1" dirty="0">
                <a:solidFill>
                  <a:srgbClr val="FF0000"/>
                </a:solidFill>
              </a:rPr>
              <a:t> Serial</a:t>
            </a:r>
            <a:endParaRPr lang="pt-BR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03168F42-D9A9-4531-AD3E-A49F0BC79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Essas linhas podem ser facilmente encontradas em nossa placa Arduino</a:t>
            </a:r>
          </a:p>
          <a:p>
            <a:pPr lvl="1"/>
            <a:r>
              <a:rPr lang="pt-BR" dirty="0"/>
              <a:t>Arduino UNO e Mini Pro : Pines </a:t>
            </a:r>
            <a:r>
              <a:rPr lang="pt-BR" b="1" dirty="0"/>
              <a:t>0 (RX)</a:t>
            </a:r>
            <a:r>
              <a:rPr lang="pt-BR" dirty="0"/>
              <a:t> e </a:t>
            </a:r>
            <a:r>
              <a:rPr lang="pt-BR" b="1" dirty="0"/>
              <a:t>1 (TX)</a:t>
            </a:r>
            <a:r>
              <a:rPr lang="pt-BR" dirty="0"/>
              <a:t> 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6914F6-21BC-434F-B9ED-BF1E4022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pic>
        <p:nvPicPr>
          <p:cNvPr id="3074" name="Picture 2" descr="Resultado de imagen para arduino uno">
            <a:extLst>
              <a:ext uri="{FF2B5EF4-FFF2-40B4-BE49-F238E27FC236}">
                <a16:creationId xmlns:a16="http://schemas.microsoft.com/office/drawing/2014/main" id="{33EE944A-C291-48D8-8C5E-71160168B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795" y="2844057"/>
            <a:ext cx="4585247" cy="289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0C61EB8-2469-4B51-B81B-66F1CB56E2DD}"/>
              </a:ext>
            </a:extLst>
          </p:cNvPr>
          <p:cNvSpPr/>
          <p:nvPr/>
        </p:nvSpPr>
        <p:spPr>
          <a:xfrm>
            <a:off x="7226423" y="2769833"/>
            <a:ext cx="372862" cy="923278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6700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1625E452-84EA-4AF5-8925-273EE64EC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b="1" dirty="0" err="1">
                <a:solidFill>
                  <a:srgbClr val="FF0000"/>
                </a:solidFill>
              </a:rPr>
              <a:t>Comunicação</a:t>
            </a:r>
            <a:r>
              <a:rPr lang="es-419" b="1" dirty="0">
                <a:solidFill>
                  <a:srgbClr val="FF0000"/>
                </a:solidFill>
              </a:rPr>
              <a:t> Serial</a:t>
            </a:r>
            <a:endParaRPr lang="pt-BR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03168F42-D9A9-4531-AD3E-A49F0BC79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Essas linhas podem ser facilmente encontradas em nossa placa Arduino</a:t>
            </a:r>
          </a:p>
          <a:p>
            <a:pPr lvl="0"/>
            <a:r>
              <a:rPr lang="pt-BR" dirty="0"/>
              <a:t>Arduino </a:t>
            </a:r>
            <a:r>
              <a:rPr lang="pt-BR" dirty="0" err="1"/>
              <a:t>Mega</a:t>
            </a:r>
            <a:r>
              <a:rPr lang="pt-BR" dirty="0"/>
              <a:t> e Arduino </a:t>
            </a:r>
            <a:r>
              <a:rPr lang="pt-BR" dirty="0" err="1"/>
              <a:t>Due</a:t>
            </a:r>
            <a:r>
              <a:rPr lang="pt-BR" dirty="0"/>
              <a:t> : Eles tem </a:t>
            </a:r>
            <a:r>
              <a:rPr lang="pt-BR" b="1" dirty="0"/>
              <a:t>quatro portas seriais</a:t>
            </a:r>
            <a:r>
              <a:rPr lang="pt-BR" dirty="0"/>
              <a:t> .</a:t>
            </a:r>
            <a:endParaRPr lang="en-US" dirty="0"/>
          </a:p>
          <a:p>
            <a:r>
              <a:rPr lang="pt-BR" dirty="0"/>
              <a:t>i) </a:t>
            </a:r>
            <a:r>
              <a:rPr lang="pt-BR" sz="800" dirty="0"/>
              <a:t>        </a:t>
            </a:r>
            <a:r>
              <a:rPr lang="pt-BR" dirty="0"/>
              <a:t>porta serial 0 : pinos </a:t>
            </a:r>
            <a:r>
              <a:rPr lang="pt-BR" b="1" dirty="0"/>
              <a:t>0 (RX)</a:t>
            </a:r>
            <a:r>
              <a:rPr lang="pt-BR" dirty="0"/>
              <a:t> e </a:t>
            </a:r>
            <a:r>
              <a:rPr lang="pt-BR" b="1" dirty="0"/>
              <a:t>1 (TX)</a:t>
            </a:r>
            <a:endParaRPr lang="en-US" dirty="0"/>
          </a:p>
          <a:p>
            <a:r>
              <a:rPr lang="pt-BR" dirty="0" err="1"/>
              <a:t>ii</a:t>
            </a:r>
            <a:r>
              <a:rPr lang="pt-BR" dirty="0"/>
              <a:t>) </a:t>
            </a:r>
            <a:r>
              <a:rPr lang="pt-BR" sz="800" dirty="0"/>
              <a:t>      </a:t>
            </a:r>
            <a:r>
              <a:rPr lang="pt-BR" dirty="0"/>
              <a:t>Porta serial 1 : pinos </a:t>
            </a:r>
            <a:r>
              <a:rPr lang="pt-BR" b="1" dirty="0"/>
              <a:t>19 (RX)</a:t>
            </a:r>
            <a:r>
              <a:rPr lang="pt-BR" dirty="0"/>
              <a:t> e </a:t>
            </a:r>
            <a:r>
              <a:rPr lang="pt-BR" b="1" dirty="0"/>
              <a:t>18 (TX)</a:t>
            </a:r>
            <a:endParaRPr lang="en-US" dirty="0"/>
          </a:p>
          <a:p>
            <a:r>
              <a:rPr lang="pt-BR" dirty="0" err="1"/>
              <a:t>iii</a:t>
            </a:r>
            <a:r>
              <a:rPr lang="pt-BR" dirty="0"/>
              <a:t>) </a:t>
            </a:r>
            <a:r>
              <a:rPr lang="pt-BR" sz="800" dirty="0"/>
              <a:t>    </a:t>
            </a:r>
            <a:r>
              <a:rPr lang="pt-BR" dirty="0"/>
              <a:t>Porta serial 2 : pinos </a:t>
            </a:r>
            <a:r>
              <a:rPr lang="pt-BR" b="1" dirty="0"/>
              <a:t>17 (RX)</a:t>
            </a:r>
            <a:r>
              <a:rPr lang="pt-BR" dirty="0"/>
              <a:t> e </a:t>
            </a:r>
            <a:r>
              <a:rPr lang="pt-BR" b="1" dirty="0"/>
              <a:t>16 (TX)</a:t>
            </a:r>
            <a:endParaRPr lang="en-US" dirty="0"/>
          </a:p>
          <a:p>
            <a:r>
              <a:rPr lang="pt-BR" dirty="0" err="1"/>
              <a:t>iv</a:t>
            </a:r>
            <a:r>
              <a:rPr lang="pt-BR" dirty="0"/>
              <a:t>) </a:t>
            </a:r>
            <a:r>
              <a:rPr lang="pt-BR" sz="800" dirty="0"/>
              <a:t>    </a:t>
            </a:r>
            <a:r>
              <a:rPr lang="pt-BR" dirty="0"/>
              <a:t>Porta serial 3 : pinos </a:t>
            </a:r>
            <a:r>
              <a:rPr lang="pt-BR" b="1" dirty="0"/>
              <a:t>15 (RX)</a:t>
            </a:r>
            <a:r>
              <a:rPr lang="pt-BR" dirty="0"/>
              <a:t> e </a:t>
            </a:r>
            <a:r>
              <a:rPr lang="pt-BR" b="1" dirty="0"/>
              <a:t>14 (TX)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6914F6-21BC-434F-B9ED-BF1E4022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pic>
        <p:nvPicPr>
          <p:cNvPr id="4098" name="Picture 2" descr="Resultado de imagen para arduino mega">
            <a:extLst>
              <a:ext uri="{FF2B5EF4-FFF2-40B4-BE49-F238E27FC236}">
                <a16:creationId xmlns:a16="http://schemas.microsoft.com/office/drawing/2014/main" id="{FC539E78-0472-4900-8914-6E03DD46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810" y="3188125"/>
            <a:ext cx="6590190" cy="320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0C61EB8-2469-4B51-B81B-66F1CB56E2DD}"/>
              </a:ext>
            </a:extLst>
          </p:cNvPr>
          <p:cNvSpPr/>
          <p:nvPr/>
        </p:nvSpPr>
        <p:spPr>
          <a:xfrm>
            <a:off x="9650026" y="3118028"/>
            <a:ext cx="1444693" cy="923278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0966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E6349-0B0C-412B-844F-06AE64015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b="1" dirty="0" err="1">
                <a:solidFill>
                  <a:srgbClr val="FF0000"/>
                </a:solidFill>
              </a:rPr>
              <a:t>Comunicação</a:t>
            </a:r>
            <a:r>
              <a:rPr lang="es-419" b="1" dirty="0">
                <a:solidFill>
                  <a:srgbClr val="FF0000"/>
                </a:solidFill>
              </a:rPr>
              <a:t> Serial</a:t>
            </a:r>
            <a:endParaRPr lang="pt-BR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8FB2212-11DA-4BD3-80C1-E518EBE0D5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pt-BR" dirty="0"/>
              <a:t>A comunicação serial entre dois dispositivos é feita através da troca de uma sequência de bits.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dirty="0"/>
              <a:t>UART ( universalmente receptor / transmissor assíncrono 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dirty="0"/>
              <a:t>TTL (transistor </a:t>
            </a:r>
            <a:r>
              <a:rPr lang="pt-BR" dirty="0" err="1"/>
              <a:t>transistor</a:t>
            </a:r>
            <a:r>
              <a:rPr lang="pt-BR" dirty="0"/>
              <a:t> logica )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4B21134-883F-4F2F-B592-3F45D772F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pic>
        <p:nvPicPr>
          <p:cNvPr id="5122" name="Picture 2" descr="seÃ±al asincrona">
            <a:extLst>
              <a:ext uri="{FF2B5EF4-FFF2-40B4-BE49-F238E27FC236}">
                <a16:creationId xmlns:a16="http://schemas.microsoft.com/office/drawing/2014/main" id="{D6600641-DF4A-4F05-B3CE-9026670B7EA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2589284"/>
            <a:ext cx="4937125" cy="253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34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A247A-2CDB-4ACE-8121-80A32038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Passos para trabalhar com comunicação serial com o Arduino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BEE5417-EE4D-4468-89E8-A921F8AA5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dirty="0"/>
              <a:t>Configurar a comunicação Serial</a:t>
            </a:r>
          </a:p>
          <a:p>
            <a:pPr marL="457200" indent="-457200">
              <a:buFont typeface="+mj-lt"/>
              <a:buAutoNum type="arabicPeriod"/>
            </a:pPr>
            <a:endParaRPr lang="pt-BR" dirty="0"/>
          </a:p>
          <a:p>
            <a:pPr marL="457200" indent="-457200">
              <a:buFont typeface="+mj-lt"/>
              <a:buAutoNum type="arabicPeriod"/>
            </a:pPr>
            <a:endParaRPr lang="pt-BR" dirty="0"/>
          </a:p>
          <a:p>
            <a:pPr marL="457200" indent="-457200">
              <a:buFont typeface="+mj-lt"/>
              <a:buAutoNum type="arabicPeriod"/>
            </a:pPr>
            <a:endParaRPr lang="pt-BR" dirty="0"/>
          </a:p>
          <a:p>
            <a:pPr marL="457200" indent="-457200">
              <a:buFont typeface="+mj-lt"/>
              <a:buAutoNum type="arabicPeriod"/>
            </a:pPr>
            <a:endParaRPr lang="pt-BR" dirty="0"/>
          </a:p>
          <a:p>
            <a:pPr marL="0" indent="0">
              <a:buNone/>
            </a:pPr>
            <a:r>
              <a:rPr lang="pt-BR" dirty="0"/>
              <a:t>Onde a velocidade pode ter os seguintes valores: 300, 600, 1200, 2400, 4800, 9600, 14400, 19200, 28800, 38400, 57600 ou 115200.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pt-BR" dirty="0"/>
          </a:p>
          <a:p>
            <a:pPr marL="457200" indent="-457200">
              <a:buFont typeface="+mj-lt"/>
              <a:buAutoNum type="arabicPeriod"/>
            </a:pPr>
            <a:endParaRPr lang="pt-BR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54976D-17E7-471E-A967-BE9C5F88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3729DD0-4877-4055-8661-C15618756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371" y="2425706"/>
            <a:ext cx="4919258" cy="141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08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A247A-2CDB-4ACE-8121-80A32038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Passos para trabalhar com comunicação serial com o Arduino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BEE5417-EE4D-4468-89E8-A921F8AA5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imprimir ou exibir os dados no Monitor Serial</a:t>
            </a:r>
          </a:p>
          <a:p>
            <a:pPr marL="457200" indent="-457200">
              <a:buFont typeface="+mj-lt"/>
              <a:buAutoNum type="arabicPeriod"/>
            </a:pPr>
            <a:endParaRPr lang="pt-BR" dirty="0"/>
          </a:p>
          <a:p>
            <a:pPr marL="457200" indent="-457200">
              <a:buFont typeface="+mj-lt"/>
              <a:buAutoNum type="arabicPeriod"/>
            </a:pPr>
            <a:endParaRPr lang="pt-BR" dirty="0"/>
          </a:p>
          <a:p>
            <a:pPr marL="457200" indent="-457200">
              <a:buFont typeface="+mj-lt"/>
              <a:buAutoNum type="arabicPeriod"/>
            </a:pPr>
            <a:endParaRPr lang="pt-BR" dirty="0"/>
          </a:p>
          <a:p>
            <a:pPr marL="457200" indent="-457200">
              <a:buFont typeface="+mj-lt"/>
              <a:buAutoNum type="arabicPeriod"/>
            </a:pPr>
            <a:endParaRPr lang="pt-BR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54976D-17E7-471E-A967-BE9C5F88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AA5048-96D3-4750-9323-60CD89870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952" y="2404162"/>
            <a:ext cx="3524434" cy="253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05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A247A-2CDB-4ACE-8121-80A32038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Passos para trabalhar com comunicação serial com o Arduino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BEE5417-EE4D-4468-89E8-A921F8AA5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Para ler dados da porta serial</a:t>
            </a:r>
          </a:p>
          <a:p>
            <a:pPr marL="457200" indent="-457200">
              <a:buFont typeface="+mj-lt"/>
              <a:buAutoNum type="arabicPeriod"/>
            </a:pPr>
            <a:endParaRPr lang="pt-BR" dirty="0"/>
          </a:p>
          <a:p>
            <a:pPr marL="457200" indent="-457200">
              <a:buFont typeface="+mj-lt"/>
              <a:buAutoNum type="arabicPeriod"/>
            </a:pPr>
            <a:endParaRPr lang="pt-BR" dirty="0"/>
          </a:p>
          <a:p>
            <a:pPr marL="457200" indent="-457200">
              <a:buFont typeface="+mj-lt"/>
              <a:buAutoNum type="arabicPeriod"/>
            </a:pPr>
            <a:endParaRPr lang="pt-BR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54976D-17E7-471E-A967-BE9C5F88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Curso de Arduino  -  Escola Piloto  -  Sergio Andres Castaño Giraldo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FC255C-58AF-4606-A490-5995A29DB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86" y="2663728"/>
            <a:ext cx="3895344" cy="200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6279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713</Words>
  <Application>Microsoft Office PowerPoint</Application>
  <PresentationFormat>Panorámica</PresentationFormat>
  <Paragraphs>82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Calibri</vt:lpstr>
      <vt:lpstr>Calibri Light</vt:lpstr>
      <vt:lpstr>Courier New</vt:lpstr>
      <vt:lpstr>Retrospección</vt:lpstr>
      <vt:lpstr>Comunicação Serial</vt:lpstr>
      <vt:lpstr>Comunicação Serial</vt:lpstr>
      <vt:lpstr>Comunicação Serial</vt:lpstr>
      <vt:lpstr>Comunicação Serial</vt:lpstr>
      <vt:lpstr>Comunicação Serial</vt:lpstr>
      <vt:lpstr>Comunicação Serial</vt:lpstr>
      <vt:lpstr>Passos para trabalhar com comunicação serial com o Arduino</vt:lpstr>
      <vt:lpstr>Passos para trabalhar com comunicação serial com o Arduino</vt:lpstr>
      <vt:lpstr>Passos para trabalhar com comunicação serial com o Arduino</vt:lpstr>
      <vt:lpstr>Passos para trabalhar com comunicação serial com o Arduino</vt:lpstr>
      <vt:lpstr>Passos para trabalhar com comunicação serial com o Arduino</vt:lpstr>
      <vt:lpstr>Passos para trabalhar com comunicação serial com o Arduino</vt:lpstr>
      <vt:lpstr>Passos para trabalhar com comunicação serial com o Arduino</vt:lpstr>
      <vt:lpstr>Passos para trabalhar com comunicação serial com o Arduino</vt:lpstr>
      <vt:lpstr>Passos para trabalhar com comunicação serial com o Arduino</vt:lpstr>
      <vt:lpstr>Passos para trabalhar com comunicação serial com o Arduino</vt:lpstr>
      <vt:lpstr>Passos para trabalhar com comunicação serial com o Arduino</vt:lpstr>
      <vt:lpstr>Passos para trabalhar com comunicação serial com o Arduino</vt:lpstr>
      <vt:lpstr>Mega ou Due Arduino com mais de 1 porta serial</vt:lpstr>
      <vt:lpstr>Receber dados seriais do Arduino</vt:lpstr>
      <vt:lpstr>Envie dados seriais para o Arduino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Comunicação Serial</dc:title>
  <dc:creator>Sergio</dc:creator>
  <cp:lastModifiedBy>Sergio</cp:lastModifiedBy>
  <cp:revision>12</cp:revision>
  <dcterms:created xsi:type="dcterms:W3CDTF">2019-06-09T17:28:47Z</dcterms:created>
  <dcterms:modified xsi:type="dcterms:W3CDTF">2019-06-25T02:18:24Z</dcterms:modified>
</cp:coreProperties>
</file>